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644" r:id="rId2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33" Type="http://schemas.openxmlformats.org/officeDocument/2006/relationships/slide" Target="slides/slide11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18.xml"/></Relationships>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a:extLst>
              <a:ext uri="{FF2B5EF4-FFF2-40B4-BE49-F238E27FC236}">
                <a16:creationId xmlns:a16="http://schemas.microsoft.com/office/drawing/2014/main" id="{EB6341A3-B6BD-5AC3-904F-B6717AD3351E}"/>
              </a:ext>
            </a:extLst>
          </p:cNvPr>
          <p:cNvSpPr>
            <a:spLocks noGrp="1" noChangeArrowheads="1"/>
          </p:cNvSpPr>
          <p:nvPr>
            <p:ph type="title"/>
          </p:nvPr>
        </p:nvSpPr>
        <p:spPr>
          <a:xfrm>
            <a:off x="1676400" y="457200"/>
            <a:ext cx="6858000" cy="762000"/>
          </a:xfrm>
        </p:spPr>
        <p:txBody>
          <a:bodyPr/>
          <a:lstStyle/>
          <a:p>
            <a:r>
              <a:rPr lang="en-US" altLang="zh-CN">
                <a:ea typeface="宋体" panose="02010600030101010101" pitchFamily="2" charset="-122"/>
              </a:rPr>
              <a:t>Guidelines for Reviewers</a:t>
            </a:r>
          </a:p>
        </p:txBody>
      </p:sp>
      <p:sp>
        <p:nvSpPr>
          <p:cNvPr id="749571" name="Rectangle 3">
            <a:extLst>
              <a:ext uri="{FF2B5EF4-FFF2-40B4-BE49-F238E27FC236}">
                <a16:creationId xmlns:a16="http://schemas.microsoft.com/office/drawing/2014/main" id="{73E25E6A-A614-8F28-FE3F-338566B76982}"/>
              </a:ext>
            </a:extLst>
          </p:cNvPr>
          <p:cNvSpPr>
            <a:spLocks noGrp="1" noChangeArrowheads="1"/>
          </p:cNvSpPr>
          <p:nvPr>
            <p:ph type="body" idx="1"/>
          </p:nvPr>
        </p:nvSpPr>
        <p:spPr>
          <a:xfrm>
            <a:off x="609600" y="1371600"/>
            <a:ext cx="7924800" cy="4267200"/>
          </a:xfrm>
        </p:spPr>
        <p:txBody>
          <a:bodyPr/>
          <a:lstStyle/>
          <a:p>
            <a:pPr>
              <a:spcBef>
                <a:spcPct val="50000"/>
              </a:spcBef>
            </a:pPr>
            <a:r>
              <a:rPr lang="en-US" altLang="zh-CN">
                <a:ea typeface="宋体" panose="02010600030101010101" pitchFamily="2" charset="-122"/>
              </a:rPr>
              <a:t>Review of the schedule is secondary to the cost estimate</a:t>
            </a:r>
          </a:p>
          <a:p>
            <a:pPr lvl="1">
              <a:spcBef>
                <a:spcPct val="0"/>
              </a:spcBef>
            </a:pPr>
            <a:r>
              <a:rPr lang="en-US" altLang="zh-CN">
                <a:ea typeface="宋体" panose="02010600030101010101" pitchFamily="2" charset="-122"/>
              </a:rPr>
              <a:t>Estimates are tied to a resource loaded, “technically limited”, schedule</a:t>
            </a:r>
          </a:p>
          <a:p>
            <a:pPr lvl="2">
              <a:spcBef>
                <a:spcPct val="0"/>
              </a:spcBef>
            </a:pPr>
            <a:r>
              <a:rPr lang="en-US" altLang="zh-CN">
                <a:ea typeface="宋体" panose="02010600030101010101" pitchFamily="2" charset="-122"/>
              </a:rPr>
              <a:t>CD-0	July 2009</a:t>
            </a:r>
          </a:p>
          <a:p>
            <a:pPr lvl="2">
              <a:spcBef>
                <a:spcPct val="0"/>
              </a:spcBef>
            </a:pPr>
            <a:r>
              <a:rPr lang="en-US" altLang="zh-CN">
                <a:ea typeface="宋体" panose="02010600030101010101" pitchFamily="2" charset="-122"/>
              </a:rPr>
              <a:t>CD-1	December 2010</a:t>
            </a:r>
          </a:p>
          <a:p>
            <a:pPr lvl="2">
              <a:spcBef>
                <a:spcPct val="0"/>
              </a:spcBef>
            </a:pPr>
            <a:r>
              <a:rPr lang="en-US" altLang="zh-CN">
                <a:ea typeface="宋体" panose="02010600030101010101" pitchFamily="2" charset="-122"/>
              </a:rPr>
              <a:t>CD-2	July 2012</a:t>
            </a:r>
          </a:p>
          <a:p>
            <a:pPr lvl="2">
              <a:spcBef>
                <a:spcPct val="0"/>
              </a:spcBef>
            </a:pPr>
            <a:r>
              <a:rPr lang="en-US" altLang="zh-CN">
                <a:ea typeface="宋体" panose="02010600030101010101" pitchFamily="2" charset="-122"/>
              </a:rPr>
              <a:t>CD-3	August 2013</a:t>
            </a:r>
          </a:p>
          <a:p>
            <a:pPr lvl="2">
              <a:spcBef>
                <a:spcPct val="0"/>
              </a:spcBef>
            </a:pPr>
            <a:r>
              <a:rPr lang="en-US" altLang="zh-CN">
                <a:ea typeface="宋体" panose="02010600030101010101" pitchFamily="2" charset="-122"/>
              </a:rPr>
              <a:t>CD-4	March 2018</a:t>
            </a:r>
          </a:p>
          <a:p>
            <a:pPr lvl="1"/>
            <a:r>
              <a:rPr lang="en-US" altLang="zh-CN">
                <a:ea typeface="宋体" panose="02010600030101010101" pitchFamily="2" charset="-122"/>
              </a:rPr>
              <a:t>There has been no effort to either optimize or load level the schedule</a:t>
            </a:r>
          </a:p>
          <a:p>
            <a:pPr>
              <a:spcBef>
                <a:spcPct val="50000"/>
              </a:spcBef>
            </a:pPr>
            <a:r>
              <a:rPr lang="en-US" altLang="zh-CN">
                <a:ea typeface="宋体" panose="02010600030101010101" pitchFamily="2" charset="-122"/>
              </a:rPr>
              <a:t>Scope of the estimate</a:t>
            </a:r>
          </a:p>
          <a:p>
            <a:pPr lvl="1">
              <a:spcBef>
                <a:spcPct val="0"/>
              </a:spcBef>
            </a:pPr>
            <a:r>
              <a:rPr lang="en-US" altLang="zh-CN">
                <a:ea typeface="宋体" panose="02010600030101010101" pitchFamily="2" charset="-122"/>
              </a:rPr>
              <a:t>Hydrogen bottle through extraction kickers (MI and Recycler)</a:t>
            </a:r>
          </a:p>
          <a:p>
            <a:pPr lvl="1"/>
            <a:r>
              <a:rPr lang="en-US" altLang="zh-CN">
                <a:ea typeface="宋体" panose="02010600030101010101" pitchFamily="2" charset="-122"/>
              </a:rPr>
              <a:t>CD-0 to CD-4</a:t>
            </a:r>
          </a:p>
          <a:p>
            <a:pPr lvl="2"/>
            <a:r>
              <a:rPr lang="en-US" altLang="zh-CN">
                <a:ea typeface="宋体" panose="02010600030101010101" pitchFamily="2" charset="-122"/>
              </a:rPr>
              <a:t> CD-4 = complete hardware checkout </a:t>
            </a:r>
          </a:p>
        </p:txBody>
      </p:sp>
      <p:sp>
        <p:nvSpPr>
          <p:cNvPr id="749573" name="AutoShape 5">
            <a:extLst>
              <a:ext uri="{FF2B5EF4-FFF2-40B4-BE49-F238E27FC236}">
                <a16:creationId xmlns:a16="http://schemas.microsoft.com/office/drawing/2014/main" id="{0EDFB712-C6C9-732D-E7DC-62E6DF51010F}"/>
              </a:ext>
            </a:extLst>
          </p:cNvPr>
          <p:cNvSpPr>
            <a:spLocks/>
          </p:cNvSpPr>
          <p:nvPr/>
        </p:nvSpPr>
        <p:spPr bwMode="auto">
          <a:xfrm>
            <a:off x="4191000" y="2286000"/>
            <a:ext cx="76200" cy="762000"/>
          </a:xfrm>
          <a:prstGeom prst="rightBrace">
            <a:avLst>
              <a:gd name="adj1" fmla="val 83333"/>
              <a:gd name="adj2" fmla="val 50000"/>
            </a:avLst>
          </a:prstGeom>
          <a:noFill/>
          <a:ln w="952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omic Sans MS" panose="030F0702030302020204" pitchFamily="66" charset="0"/>
              <a:ea typeface="+mn-ea"/>
              <a:cs typeface="+mn-cs"/>
            </a:endParaRPr>
          </a:p>
        </p:txBody>
      </p:sp>
      <p:sp>
        <p:nvSpPr>
          <p:cNvPr id="749574" name="AutoShape 6">
            <a:extLst>
              <a:ext uri="{FF2B5EF4-FFF2-40B4-BE49-F238E27FC236}">
                <a16:creationId xmlns:a16="http://schemas.microsoft.com/office/drawing/2014/main" id="{FD423634-D321-40BD-000B-9D070761570C}"/>
              </a:ext>
            </a:extLst>
          </p:cNvPr>
          <p:cNvSpPr>
            <a:spLocks/>
          </p:cNvSpPr>
          <p:nvPr/>
        </p:nvSpPr>
        <p:spPr bwMode="auto">
          <a:xfrm>
            <a:off x="0" y="2590800"/>
            <a:ext cx="76200" cy="762000"/>
          </a:xfrm>
          <a:prstGeom prst="rightBrace">
            <a:avLst>
              <a:gd name="adj1" fmla="val 83333"/>
              <a:gd name="adj2" fmla="val 50000"/>
            </a:avLst>
          </a:prstGeom>
          <a:noFill/>
          <a:ln w="9525">
            <a:solidFill>
              <a:srgbClr val="00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omic Sans MS" panose="030F0702030302020204" pitchFamily="66" charset="0"/>
              <a:ea typeface="+mn-ea"/>
              <a:cs typeface="+mn-cs"/>
            </a:endParaRPr>
          </a:p>
        </p:txBody>
      </p:sp>
      <p:sp>
        <p:nvSpPr>
          <p:cNvPr id="749575" name="Text Box 7">
            <a:extLst>
              <a:ext uri="{FF2B5EF4-FFF2-40B4-BE49-F238E27FC236}">
                <a16:creationId xmlns:a16="http://schemas.microsoft.com/office/drawing/2014/main" id="{5C749AE1-FAEC-1787-2AC6-96C33463E0C4}"/>
              </a:ext>
            </a:extLst>
          </p:cNvPr>
          <p:cNvSpPr txBox="1">
            <a:spLocks noChangeArrowheads="1"/>
          </p:cNvSpPr>
          <p:nvPr/>
        </p:nvSpPr>
        <p:spPr bwMode="auto">
          <a:xfrm>
            <a:off x="4381500" y="2438400"/>
            <a:ext cx="876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CC0000"/>
                </a:solidFill>
                <a:effectLst/>
                <a:uLnTx/>
                <a:uFillTx/>
                <a:latin typeface="Arial" panose="020B0604020202020204" pitchFamily="34" charset="0"/>
                <a:ea typeface="宋体" panose="02010600030101010101" pitchFamily="2" charset="-122"/>
                <a:cs typeface="+mn-cs"/>
              </a:rPr>
              <a:t>RD&amp;D</a:t>
            </a:r>
          </a:p>
        </p:txBody>
      </p:sp>
      <p:sp>
        <p:nvSpPr>
          <p:cNvPr id="749576" name="Text Box 8">
            <a:extLst>
              <a:ext uri="{FF2B5EF4-FFF2-40B4-BE49-F238E27FC236}">
                <a16:creationId xmlns:a16="http://schemas.microsoft.com/office/drawing/2014/main" id="{3EE04FF6-663A-6F0E-8E3B-0D43D564D5C6}"/>
              </a:ext>
            </a:extLst>
          </p:cNvPr>
          <p:cNvSpPr txBox="1">
            <a:spLocks noChangeArrowheads="1"/>
          </p:cNvSpPr>
          <p:nvPr/>
        </p:nvSpPr>
        <p:spPr bwMode="auto">
          <a:xfrm>
            <a:off x="4648200" y="28194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t>PED</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